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handoutMasterIdLst>
    <p:handoutMasterId r:id="rId40"/>
  </p:handoutMasterIdLst>
  <p:sldIdLst>
    <p:sldId id="319" r:id="rId3"/>
    <p:sldId id="256" r:id="rId4"/>
    <p:sldId id="257" r:id="rId5"/>
    <p:sldId id="282" r:id="rId6"/>
    <p:sldId id="329" r:id="rId7"/>
    <p:sldId id="317" r:id="rId8"/>
    <p:sldId id="316" r:id="rId9"/>
    <p:sldId id="299" r:id="rId10"/>
    <p:sldId id="296" r:id="rId11"/>
    <p:sldId id="297" r:id="rId12"/>
    <p:sldId id="301" r:id="rId13"/>
    <p:sldId id="307" r:id="rId14"/>
    <p:sldId id="333" r:id="rId15"/>
    <p:sldId id="318" r:id="rId16"/>
    <p:sldId id="336" r:id="rId17"/>
    <p:sldId id="313" r:id="rId18"/>
    <p:sldId id="314" r:id="rId19"/>
    <p:sldId id="315" r:id="rId20"/>
    <p:sldId id="340" r:id="rId21"/>
    <p:sldId id="306" r:id="rId22"/>
    <p:sldId id="324" r:id="rId23"/>
    <p:sldId id="325" r:id="rId24"/>
    <p:sldId id="326" r:id="rId25"/>
    <p:sldId id="338" r:id="rId26"/>
    <p:sldId id="339" r:id="rId27"/>
    <p:sldId id="309" r:id="rId28"/>
    <p:sldId id="280" r:id="rId29"/>
    <p:sldId id="285" r:id="rId30"/>
    <p:sldId id="310" r:id="rId31"/>
    <p:sldId id="311" r:id="rId32"/>
    <p:sldId id="337" r:id="rId33"/>
    <p:sldId id="266" r:id="rId34"/>
    <p:sldId id="330" r:id="rId35"/>
    <p:sldId id="331" r:id="rId36"/>
    <p:sldId id="298"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59" autoAdjust="0"/>
    <p:restoredTop sz="78894" autoAdjust="0"/>
  </p:normalViewPr>
  <p:slideViewPr>
    <p:cSldViewPr snapToGrid="0">
      <p:cViewPr varScale="1">
        <p:scale>
          <a:sx n="167" d="100"/>
          <a:sy n="167" d="100"/>
        </p:scale>
        <p:origin x="2736" y="168"/>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Professional</a:t>
            </a:r>
            <a:r>
              <a:rPr lang="en-US" baseline="0" dirty="0"/>
              <a:t> Movers vs. DYI Moving: </a:t>
            </a:r>
          </a:p>
          <a:p>
            <a:pPr>
              <a:defRPr/>
            </a:pPr>
            <a:r>
              <a:rPr lang="en-US" baseline="0" dirty="0"/>
              <a:t>Short Distance</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Professional Movers vs. DYI Moving: Long Distance</a:t>
            </a:r>
            <a:endParaRPr lang="en-US"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10/7/20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a:t>
            </a:r>
            <a:r>
              <a:rPr lang="en-US" dirty="0" err="1"/>
              <a:t>www.realtor.com</a:t>
            </a:r>
            <a:r>
              <a:rPr lang="en-US" dirty="0"/>
              <a:t>/advice/move/unpack-like-a-pro/</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13</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19</a:t>
            </a:fld>
            <a:endParaRPr lang="en-US"/>
          </a:p>
        </p:txBody>
      </p:sp>
    </p:spTree>
    <p:extLst>
      <p:ext uri="{BB962C8B-B14F-4D97-AF65-F5344CB8AC3E}">
        <p14:creationId xmlns:p14="http://schemas.microsoft.com/office/powerpoint/2010/main" val="1523876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24</a:t>
            </a:fld>
            <a:endParaRPr lang="en-US"/>
          </a:p>
        </p:txBody>
      </p:sp>
    </p:spTree>
    <p:extLst>
      <p:ext uri="{BB962C8B-B14F-4D97-AF65-F5344CB8AC3E}">
        <p14:creationId xmlns:p14="http://schemas.microsoft.com/office/powerpoint/2010/main" val="757981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26</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27</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30</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remove?  May not </a:t>
            </a:r>
            <a:r>
              <a:rPr lang="en-US" dirty="0" err="1"/>
              <a:t>necissary</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31</a:t>
            </a:fld>
            <a:endParaRPr lang="en-US"/>
          </a:p>
        </p:txBody>
      </p:sp>
    </p:spTree>
    <p:extLst>
      <p:ext uri="{BB962C8B-B14F-4D97-AF65-F5344CB8AC3E}">
        <p14:creationId xmlns:p14="http://schemas.microsoft.com/office/powerpoint/2010/main" val="3463637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33</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34</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the graphic to something more subtle (Completed by Lance)</a:t>
            </a:r>
          </a:p>
          <a:p>
            <a:endParaRPr lang="en-US" dirty="0"/>
          </a:p>
          <a:p>
            <a:r>
              <a:rPr lang="en-US" dirty="0"/>
              <a:t>Photo source: https://</a:t>
            </a:r>
            <a:r>
              <a:rPr lang="en-US" dirty="0" err="1"/>
              <a:t>www.theritemove.com</a:t>
            </a:r>
            <a:r>
              <a:rPr lang="en-US" dirty="0"/>
              <a:t>/2019/09/30/game-plan-making-sure-you-pack-up-everything-of-importance/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a:p>
            <a:r>
              <a:rPr lang="en-US" dirty="0"/>
              <a:t>TODO: adjust the header sizes for the graphs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graphic, change top from “How many boxes” to “How do I pack my belongings?”</a:t>
            </a:r>
          </a:p>
          <a:p>
            <a:r>
              <a:rPr lang="en-US" dirty="0"/>
              <a:t>Change “pack the truck” to “load the truck”</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1808633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10/7/20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10/7/20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10/7/20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10/7/20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10/7/20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10/7/20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10/7/20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10/7/20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10/7/20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10/7/20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10/7/20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10/7/20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10/7/20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10/7/20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10/7/20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10/7/20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10/7/20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10/7/20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10/7/20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10/7/20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10/7/20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10/7/20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10/7/20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www.uhaul.com/" TargetMode="Externa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26" Type="http://schemas.openxmlformats.org/officeDocument/2006/relationships/image" Target="../media/image45.svg"/><Relationship Id="rId3" Type="http://schemas.openxmlformats.org/officeDocument/2006/relationships/image" Target="../media/image22.png"/><Relationship Id="rId21" Type="http://schemas.openxmlformats.org/officeDocument/2006/relationships/image" Target="../media/image40.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svg"/><Relationship Id="rId2" Type="http://schemas.openxmlformats.org/officeDocument/2006/relationships/notesSlide" Target="../notesSlides/notesSlide17.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svg"/><Relationship Id="rId24" Type="http://schemas.openxmlformats.org/officeDocument/2006/relationships/image" Target="../media/image43.png"/><Relationship Id="rId5" Type="http://schemas.openxmlformats.org/officeDocument/2006/relationships/image" Target="../media/image24.svg"/><Relationship Id="rId15" Type="http://schemas.openxmlformats.org/officeDocument/2006/relationships/image" Target="../media/image34.svg"/><Relationship Id="rId23" Type="http://schemas.openxmlformats.org/officeDocument/2006/relationships/image" Target="../media/image42.svg"/><Relationship Id="rId28" Type="http://schemas.openxmlformats.org/officeDocument/2006/relationships/image" Target="../media/image47.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3.svg"/><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image" Target="../media/image41.svg"/><Relationship Id="rId27"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www.hayesbc.com/causes-of-trailer-sway-and-how-to-prevent-them/" TargetMode="External"/><Relationship Id="rId4" Type="http://schemas.openxmlformats.org/officeDocument/2006/relationships/hyperlink" Target="http://myedmondsnews.com/2016/06/edmonds-woman-being-investigated-for-dui-after-u-haul-truck-hits-garage/"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11.jpg"/><Relationship Id="rId7" Type="http://schemas.openxmlformats.org/officeDocument/2006/relationships/hyperlink" Target="https://pixabay.com/photos/package-box-fragile-wood-plank-2072221/"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2.jpg"/><Relationship Id="rId5" Type="http://schemas.openxmlformats.org/officeDocument/2006/relationships/hyperlink" Target="https://www.pensketruckrental.com/renting-from-penske/how-to-load-a-moving-truck/" TargetMode="External"/><Relationship Id="rId4" Type="http://schemas.openxmlformats.org/officeDocument/2006/relationships/hyperlink" Target="https://courses.lumenlearning.com/suny-osuniversityphysics/chapter/12-1-conditions-for-static-equilibriu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CFB66F7B-0A51-4CB1-ACC4-2B31ADC04880}" type="datetime1">
              <a:rPr lang="en-US" sz="2000" b="1"/>
              <a:t>10/7/20</a:t>
            </a:fld>
            <a:endParaRPr lang="en-US" sz="2000" b="1"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p:txBody>
          <a:bodyPr>
            <a:noAutofit/>
          </a:bodyPr>
          <a:lstStyle/>
          <a:p>
            <a:pPr algn="ctr"/>
            <a:r>
              <a:rPr lang="en-US" sz="3200">
                <a:solidFill>
                  <a:srgbClr val="6DD1A1"/>
                </a:solidFill>
              </a:rPr>
              <a:t>Figuring out what to rent is hard!</a:t>
            </a:r>
            <a:endParaRPr lang="en-US" sz="3200" dirty="0">
              <a:solidFill>
                <a:srgbClr val="6DD1A1"/>
              </a:solidFill>
            </a:endParaRPr>
          </a:p>
        </p:txBody>
      </p:sp>
      <p:sp>
        <p:nvSpPr>
          <p:cNvPr id="10" name="Content Placeholder 9">
            <a:extLst>
              <a:ext uri="{FF2B5EF4-FFF2-40B4-BE49-F238E27FC236}">
                <a16:creationId xmlns:a16="http://schemas.microsoft.com/office/drawing/2014/main" id="{6B8BEEA3-A014-4923-9562-2FC9F32FD849}"/>
              </a:ext>
            </a:extLst>
          </p:cNvPr>
          <p:cNvSpPr>
            <a:spLocks noGrp="1"/>
          </p:cNvSpPr>
          <p:nvPr>
            <p:ph sz="half" idx="1"/>
          </p:nvPr>
        </p:nvSpPr>
        <p:spPr/>
        <p:txBody>
          <a:bodyPr/>
          <a:lstStyle/>
          <a:p>
            <a:r>
              <a:rPr lang="en-US" i="1">
                <a:solidFill>
                  <a:srgbClr val="6DD1A1"/>
                </a:solidFill>
              </a:rPr>
              <a:t>Accurately</a:t>
            </a:r>
            <a:r>
              <a:rPr lang="en-US">
                <a:solidFill>
                  <a:srgbClr val="6DD1A1"/>
                </a:solidFill>
              </a:rPr>
              <a:t> determining</a:t>
            </a:r>
          </a:p>
          <a:p>
            <a:pPr lvl="1"/>
            <a:r>
              <a:rPr lang="en-US">
                <a:solidFill>
                  <a:srgbClr val="6DD1A1"/>
                </a:solidFill>
              </a:rPr>
              <a:t>How big of a truck to get</a:t>
            </a:r>
          </a:p>
          <a:p>
            <a:pPr lvl="1"/>
            <a:r>
              <a:rPr lang="en-US">
                <a:solidFill>
                  <a:srgbClr val="6DD1A1"/>
                </a:solidFill>
              </a:rPr>
              <a:t>How many trips a move will take </a:t>
            </a:r>
            <a:br>
              <a:rPr lang="en-US">
                <a:solidFill>
                  <a:srgbClr val="6DD1A1"/>
                </a:solidFill>
              </a:rPr>
            </a:br>
            <a:r>
              <a:rPr lang="en-US">
                <a:solidFill>
                  <a:srgbClr val="6DD1A1"/>
                </a:solidFill>
              </a:rPr>
              <a:t>…is difficult. </a:t>
            </a:r>
          </a:p>
          <a:p>
            <a:r>
              <a:rPr lang="en-US">
                <a:solidFill>
                  <a:srgbClr val="6DD1A1"/>
                </a:solidFill>
              </a:rPr>
              <a:t>Rental Truck companies base their business model on this!</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10/7/20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pic>
        <p:nvPicPr>
          <p:cNvPr id="12" name="Picture 11" descr="A truck is parked in front of a building&#10;&#10;Description automatically generated">
            <a:extLst>
              <a:ext uri="{FF2B5EF4-FFF2-40B4-BE49-F238E27FC236}">
                <a16:creationId xmlns:a16="http://schemas.microsoft.com/office/drawing/2014/main" id="{080F894A-00AA-B342-81C9-DE236739E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535" y="2362986"/>
            <a:ext cx="6144325" cy="2117574"/>
          </a:xfrm>
          <a:prstGeom prst="rect">
            <a:avLst/>
          </a:prstGeom>
        </p:spPr>
      </p:pic>
      <p:sp>
        <p:nvSpPr>
          <p:cNvPr id="15" name="TextBox 14">
            <a:extLst>
              <a:ext uri="{FF2B5EF4-FFF2-40B4-BE49-F238E27FC236}">
                <a16:creationId xmlns:a16="http://schemas.microsoft.com/office/drawing/2014/main" id="{9F0BF494-3EFD-BA43-8D51-8B5FB18EA080}"/>
              </a:ext>
            </a:extLst>
          </p:cNvPr>
          <p:cNvSpPr txBox="1"/>
          <p:nvPr/>
        </p:nvSpPr>
        <p:spPr>
          <a:xfrm>
            <a:off x="5748746" y="4645920"/>
            <a:ext cx="5723708" cy="238035"/>
          </a:xfrm>
          <a:prstGeom prst="rect">
            <a:avLst/>
          </a:prstGeom>
          <a:noFill/>
        </p:spPr>
        <p:txBody>
          <a:bodyPr wrap="square" rtlCol="0">
            <a:spAutoFit/>
          </a:bodyPr>
          <a:lstStyle/>
          <a:p>
            <a:r>
              <a:rPr lang="en-US" sz="900" dirty="0">
                <a:hlinkClick r:id="rId5" tooltip="http://myedmondsnews.com/2016/06/edmonds-woman-being-investigated-for-dui-after-u-haul-truck-hits-garage/"/>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6468-5423-4B40-9496-0C30C711C4D0}"/>
              </a:ext>
            </a:extLst>
          </p:cNvPr>
          <p:cNvSpPr>
            <a:spLocks noGrp="1"/>
          </p:cNvSpPr>
          <p:nvPr>
            <p:ph type="title"/>
          </p:nvPr>
        </p:nvSpPr>
        <p:spPr>
          <a:xfrm>
            <a:off x="643345" y="2146299"/>
            <a:ext cx="3132909" cy="1876742"/>
          </a:xfrm>
        </p:spPr>
        <p:txBody>
          <a:bodyPr/>
          <a:lstStyle/>
          <a:p>
            <a:r>
              <a:rPr lang="en-US" dirty="0"/>
              <a:t>Current Process</a:t>
            </a:r>
          </a:p>
        </p:txBody>
      </p:sp>
      <p:pic>
        <p:nvPicPr>
          <p:cNvPr id="9" name="Content Placeholder 8">
            <a:extLst>
              <a:ext uri="{FF2B5EF4-FFF2-40B4-BE49-F238E27FC236}">
                <a16:creationId xmlns:a16="http://schemas.microsoft.com/office/drawing/2014/main" id="{6F3CEE08-8981-4D49-857F-5384D974627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76063" y="0"/>
            <a:ext cx="5239873" cy="6169340"/>
          </a:xfr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10/7/20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11</a:t>
            </a:fld>
            <a:endParaRPr lang="en-US"/>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10/7/20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p:txBody>
          <a:bodyPr>
            <a:normAutofit/>
          </a:bodyPr>
          <a:lstStyle/>
          <a:p>
            <a:pPr algn="ctr"/>
            <a:r>
              <a:rPr lang="en-US" sz="3200" dirty="0" err="1"/>
              <a:t>Load.In</a:t>
            </a:r>
            <a:r>
              <a:rPr lang="en-US" sz="3200" dirty="0"/>
              <a:t> gives your move a game plan</a:t>
            </a:r>
          </a:p>
        </p:txBody>
      </p:sp>
      <p:sp>
        <p:nvSpPr>
          <p:cNvPr id="6" name="Content Placeholder 5">
            <a:extLst>
              <a:ext uri="{FF2B5EF4-FFF2-40B4-BE49-F238E27FC236}">
                <a16:creationId xmlns:a16="http://schemas.microsoft.com/office/drawing/2014/main" id="{349B7AB3-740B-4B59-BA4C-DA76A7D335BC}"/>
              </a:ext>
            </a:extLst>
          </p:cNvPr>
          <p:cNvSpPr>
            <a:spLocks noGrp="1"/>
          </p:cNvSpPr>
          <p:nvPr>
            <p:ph sz="half" idx="1"/>
          </p:nvPr>
        </p:nvSpPr>
        <p:spPr/>
        <p:txBody>
          <a:bodyPr/>
          <a:lstStyle/>
          <a:p>
            <a:r>
              <a:rPr lang="en-US" dirty="0"/>
              <a:t>Uses artificial intelligence and computer vision </a:t>
            </a:r>
          </a:p>
          <a:p>
            <a:r>
              <a:rPr lang="en-US" dirty="0"/>
              <a:t>Provides</a:t>
            </a:r>
          </a:p>
          <a:p>
            <a:pPr lvl="1"/>
            <a:r>
              <a:rPr lang="en-US" dirty="0"/>
              <a:t>Expert-level instructions</a:t>
            </a:r>
          </a:p>
          <a:p>
            <a:pPr lvl="1"/>
            <a:r>
              <a:rPr lang="en-US" dirty="0"/>
              <a:t>Tips and tricks on moving day</a:t>
            </a:r>
          </a:p>
          <a:p>
            <a:endParaRPr lang="en-US" dirty="0"/>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3"/>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4"/>
          </p:nvPr>
        </p:nvSpPr>
        <p:spPr/>
        <p:txBody>
          <a:bodyPr/>
          <a:lstStyle/>
          <a:p>
            <a:fld id="{BC24384F-C969-491A-B746-B529BCC5F8BF}" type="slidenum">
              <a:rPr lang="en-US" smtClean="0"/>
              <a:pPr/>
              <a:t>13</a:t>
            </a:fld>
            <a:endParaRPr lang="en-US" dirty="0"/>
          </a:p>
        </p:txBody>
      </p:sp>
      <p:pic>
        <p:nvPicPr>
          <p:cNvPr id="2050" name="Picture 2" descr="settle-in-unpack">
            <a:extLst>
              <a:ext uri="{FF2B5EF4-FFF2-40B4-BE49-F238E27FC236}">
                <a16:creationId xmlns:a16="http://schemas.microsoft.com/office/drawing/2014/main" id="{BD31F6E2-33B0-4844-863E-A473F00883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545151"/>
            <a:ext cx="5181600" cy="29122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466667-214B-A74A-9193-83197F53D095}"/>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743585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612493" y="598990"/>
            <a:ext cx="5937813" cy="2862322"/>
          </a:xfrm>
          <a:prstGeom prst="rect">
            <a:avLst/>
          </a:prstGeom>
          <a:noFill/>
        </p:spPr>
        <p:txBody>
          <a:bodyPr wrap="square" rtlCol="0">
            <a:spAutoFit/>
          </a:bodyPr>
          <a:lstStyle/>
          <a:p>
            <a:r>
              <a:rPr lang="en-US" sz="6000" dirty="0"/>
              <a:t>What Can </a:t>
            </a:r>
            <a:r>
              <a:rPr lang="en-US" sz="6000" dirty="0" err="1"/>
              <a:t>Load.In</a:t>
            </a:r>
            <a:r>
              <a:rPr lang="en-US" sz="6000" dirty="0"/>
              <a:t> Do </a:t>
            </a:r>
          </a:p>
          <a:p>
            <a:r>
              <a:rPr lang="en-US" sz="6000" dirty="0"/>
              <a:t>For You?</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10/7/20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23009" y="836414"/>
            <a:ext cx="7859191" cy="5412749"/>
          </a:xfrm>
          <a:prstGeom prst="rect">
            <a:avLst/>
          </a:prstGeom>
        </p:spPr>
      </p:pic>
      <p:sp>
        <p:nvSpPr>
          <p:cNvPr id="5" name="Rectangle 4">
            <a:extLst>
              <a:ext uri="{FF2B5EF4-FFF2-40B4-BE49-F238E27FC236}">
                <a16:creationId xmlns:a16="http://schemas.microsoft.com/office/drawing/2014/main" id="{3674602E-3887-1B4D-BE40-55E969238A77}"/>
              </a:ext>
            </a:extLst>
          </p:cNvPr>
          <p:cNvSpPr/>
          <p:nvPr/>
        </p:nvSpPr>
        <p:spPr>
          <a:xfrm>
            <a:off x="193902" y="220270"/>
            <a:ext cx="5317481" cy="584775"/>
          </a:xfrm>
          <a:prstGeom prst="rect">
            <a:avLst/>
          </a:prstGeom>
        </p:spPr>
        <p:txBody>
          <a:bodyPr wrap="none">
            <a:spAutoFit/>
          </a:bodyPr>
          <a:lstStyle/>
          <a:p>
            <a:r>
              <a:rPr lang="en-US" sz="3200" dirty="0"/>
              <a:t>How will the solution help?</a:t>
            </a:r>
          </a:p>
        </p:txBody>
      </p:sp>
    </p:spTree>
    <p:extLst>
      <p:ext uri="{BB962C8B-B14F-4D97-AF65-F5344CB8AC3E}">
        <p14:creationId xmlns:p14="http://schemas.microsoft.com/office/powerpoint/2010/main" val="295076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p:txBody>
          <a:bodyPr/>
          <a:lstStyle/>
          <a:p>
            <a:fld id="{BC24384F-C969-491A-B746-B529BCC5F8BF}" type="slidenum">
              <a:rPr lang="en-US" smtClean="0"/>
              <a:t>16</a:t>
            </a:fld>
            <a:endParaRPr lang="en-US"/>
          </a:p>
        </p:txBody>
      </p:sp>
      <p:pic>
        <p:nvPicPr>
          <p:cNvPr id="6" name="Picture 5">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8385" y="517071"/>
            <a:ext cx="6180910" cy="5364049"/>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10/7/20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18</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10/7/20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A6B9-B818-4E2B-8784-DA67BE51668B}"/>
              </a:ext>
            </a:extLst>
          </p:cNvPr>
          <p:cNvSpPr>
            <a:spLocks noGrp="1"/>
          </p:cNvSpPr>
          <p:nvPr>
            <p:ph type="title"/>
          </p:nvPr>
        </p:nvSpPr>
        <p:spPr>
          <a:xfrm>
            <a:off x="157975" y="225078"/>
            <a:ext cx="4297156" cy="687383"/>
          </a:xfrm>
        </p:spPr>
        <p:txBody>
          <a:bodyPr>
            <a:normAutofit fontScale="90000"/>
          </a:bodyPr>
          <a:lstStyle/>
          <a:p>
            <a:r>
              <a:rPr lang="en-US" dirty="0"/>
              <a:t>Feedback Loop</a:t>
            </a:r>
          </a:p>
        </p:txBody>
      </p:sp>
      <p:sp>
        <p:nvSpPr>
          <p:cNvPr id="3" name="Date Placeholder 2">
            <a:extLst>
              <a:ext uri="{FF2B5EF4-FFF2-40B4-BE49-F238E27FC236}">
                <a16:creationId xmlns:a16="http://schemas.microsoft.com/office/drawing/2014/main" id="{518AADA9-A3C7-479C-AA80-053BA37049A7}"/>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4383B439-7866-448B-89A9-FEB19C5F2725}"/>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5" name="Slide Number Placeholder 4">
            <a:extLst>
              <a:ext uri="{FF2B5EF4-FFF2-40B4-BE49-F238E27FC236}">
                <a16:creationId xmlns:a16="http://schemas.microsoft.com/office/drawing/2014/main" id="{4484FC80-FD67-4DB3-9E4A-6B4931D18429}"/>
              </a:ext>
            </a:extLst>
          </p:cNvPr>
          <p:cNvSpPr>
            <a:spLocks noGrp="1"/>
          </p:cNvSpPr>
          <p:nvPr>
            <p:ph type="sldNum" sz="quarter" idx="12"/>
          </p:nvPr>
        </p:nvSpPr>
        <p:spPr/>
        <p:txBody>
          <a:bodyPr/>
          <a:lstStyle/>
          <a:p>
            <a:fld id="{BC24384F-C969-491A-B746-B529BCC5F8BF}" type="slidenum">
              <a:rPr lang="en-US" smtClean="0"/>
              <a:pPr/>
              <a:t>19</a:t>
            </a:fld>
            <a:endParaRPr lang="en-US" dirty="0"/>
          </a:p>
        </p:txBody>
      </p:sp>
      <p:grpSp>
        <p:nvGrpSpPr>
          <p:cNvPr id="20" name="Group 19">
            <a:extLst>
              <a:ext uri="{FF2B5EF4-FFF2-40B4-BE49-F238E27FC236}">
                <a16:creationId xmlns:a16="http://schemas.microsoft.com/office/drawing/2014/main" id="{CC22BEEB-B51F-414B-9BDB-8A5C64E96347}"/>
              </a:ext>
            </a:extLst>
          </p:cNvPr>
          <p:cNvGrpSpPr/>
          <p:nvPr/>
        </p:nvGrpSpPr>
        <p:grpSpPr>
          <a:xfrm>
            <a:off x="317461" y="1021622"/>
            <a:ext cx="2999487" cy="1470126"/>
            <a:chOff x="2798687" y="2560320"/>
            <a:chExt cx="2999487" cy="1470126"/>
          </a:xfrm>
        </p:grpSpPr>
        <p:grpSp>
          <p:nvGrpSpPr>
            <p:cNvPr id="18" name="Group 17">
              <a:extLst>
                <a:ext uri="{FF2B5EF4-FFF2-40B4-BE49-F238E27FC236}">
                  <a16:creationId xmlns:a16="http://schemas.microsoft.com/office/drawing/2014/main" id="{D67E5E39-448D-4909-B66B-B8A22DA68FE7}"/>
                </a:ext>
              </a:extLst>
            </p:cNvPr>
            <p:cNvGrpSpPr/>
            <p:nvPr/>
          </p:nvGrpSpPr>
          <p:grpSpPr>
            <a:xfrm>
              <a:off x="4515783" y="2878583"/>
              <a:ext cx="1282391" cy="1100834"/>
              <a:chOff x="1293541" y="1690688"/>
              <a:chExt cx="1282391" cy="1100834"/>
            </a:xfrm>
          </p:grpSpPr>
          <p:sp>
            <p:nvSpPr>
              <p:cNvPr id="12" name="Rectangle 11">
                <a:extLst>
                  <a:ext uri="{FF2B5EF4-FFF2-40B4-BE49-F238E27FC236}">
                    <a16:creationId xmlns:a16="http://schemas.microsoft.com/office/drawing/2014/main" id="{B34201C7-FE23-4205-8F71-83F043282D41}"/>
                  </a:ext>
                </a:extLst>
              </p:cNvPr>
              <p:cNvSpPr/>
              <p:nvPr/>
            </p:nvSpPr>
            <p:spPr>
              <a:xfrm>
                <a:off x="2388337" y="1843088"/>
                <a:ext cx="187595" cy="56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EDD2C0-4BA7-4FFC-8C55-C75854936E68}"/>
                  </a:ext>
                </a:extLst>
              </p:cNvPr>
              <p:cNvSpPr/>
              <p:nvPr/>
            </p:nvSpPr>
            <p:spPr>
              <a:xfrm>
                <a:off x="1293541" y="2455127"/>
                <a:ext cx="1282391"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1</a:t>
                </a:r>
              </a:p>
            </p:txBody>
          </p:sp>
          <p:sp>
            <p:nvSpPr>
              <p:cNvPr id="8" name="Rectangle 7">
                <a:extLst>
                  <a:ext uri="{FF2B5EF4-FFF2-40B4-BE49-F238E27FC236}">
                    <a16:creationId xmlns:a16="http://schemas.microsoft.com/office/drawing/2014/main" id="{769A3329-E52C-4F56-895C-804397617628}"/>
                  </a:ext>
                </a:extLst>
              </p:cNvPr>
              <p:cNvSpPr/>
              <p:nvPr/>
            </p:nvSpPr>
            <p:spPr>
              <a:xfrm>
                <a:off x="1293541" y="2069945"/>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5</a:t>
                </a:r>
              </a:p>
            </p:txBody>
          </p:sp>
          <p:sp>
            <p:nvSpPr>
              <p:cNvPr id="9" name="Rectangle 8">
                <a:extLst>
                  <a:ext uri="{FF2B5EF4-FFF2-40B4-BE49-F238E27FC236}">
                    <a16:creationId xmlns:a16="http://schemas.microsoft.com/office/drawing/2014/main" id="{15180E1C-12E5-4CE1-B47B-F310A1A44AB8}"/>
                  </a:ext>
                </a:extLst>
              </p:cNvPr>
              <p:cNvSpPr/>
              <p:nvPr/>
            </p:nvSpPr>
            <p:spPr>
              <a:xfrm>
                <a:off x="2203992" y="2069944"/>
                <a:ext cx="1282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2</a:t>
                </a:r>
              </a:p>
            </p:txBody>
          </p:sp>
          <p:sp>
            <p:nvSpPr>
              <p:cNvPr id="10" name="Rectangle 9">
                <a:extLst>
                  <a:ext uri="{FF2B5EF4-FFF2-40B4-BE49-F238E27FC236}">
                    <a16:creationId xmlns:a16="http://schemas.microsoft.com/office/drawing/2014/main" id="{CC6226B3-C20F-4173-ADE2-73F24FB60F6F}"/>
                  </a:ext>
                </a:extLst>
              </p:cNvPr>
              <p:cNvSpPr/>
              <p:nvPr/>
            </p:nvSpPr>
            <p:spPr>
              <a:xfrm>
                <a:off x="1714268" y="1690689"/>
                <a:ext cx="433619" cy="715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4</a:t>
                </a:r>
              </a:p>
            </p:txBody>
          </p:sp>
          <p:sp>
            <p:nvSpPr>
              <p:cNvPr id="11" name="Rectangle 10">
                <a:extLst>
                  <a:ext uri="{FF2B5EF4-FFF2-40B4-BE49-F238E27FC236}">
                    <a16:creationId xmlns:a16="http://schemas.microsoft.com/office/drawing/2014/main" id="{7916D5FF-47E6-49D5-80CB-2B6B8195307E}"/>
                  </a:ext>
                </a:extLst>
              </p:cNvPr>
              <p:cNvSpPr/>
              <p:nvPr/>
            </p:nvSpPr>
            <p:spPr>
              <a:xfrm>
                <a:off x="2203992" y="1690688"/>
                <a:ext cx="3719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3</a:t>
                </a:r>
              </a:p>
            </p:txBody>
          </p:sp>
        </p:grpSp>
        <p:grpSp>
          <p:nvGrpSpPr>
            <p:cNvPr id="17" name="Group 16">
              <a:extLst>
                <a:ext uri="{FF2B5EF4-FFF2-40B4-BE49-F238E27FC236}">
                  <a16:creationId xmlns:a16="http://schemas.microsoft.com/office/drawing/2014/main" id="{6B3B4383-8E2E-4B56-AC84-8BC54DB8C52F}"/>
                </a:ext>
              </a:extLst>
            </p:cNvPr>
            <p:cNvGrpSpPr/>
            <p:nvPr/>
          </p:nvGrpSpPr>
          <p:grpSpPr>
            <a:xfrm>
              <a:off x="2798687" y="3108771"/>
              <a:ext cx="1851039" cy="921675"/>
              <a:chOff x="892161" y="2853433"/>
              <a:chExt cx="1851039" cy="921675"/>
            </a:xfrm>
          </p:grpSpPr>
          <p:sp>
            <p:nvSpPr>
              <p:cNvPr id="13" name="Rectangle 12">
                <a:extLst>
                  <a:ext uri="{FF2B5EF4-FFF2-40B4-BE49-F238E27FC236}">
                    <a16:creationId xmlns:a16="http://schemas.microsoft.com/office/drawing/2014/main" id="{0581C56A-3399-4D66-8A0C-9816F2624A40}"/>
                  </a:ext>
                </a:extLst>
              </p:cNvPr>
              <p:cNvSpPr/>
              <p:nvPr/>
            </p:nvSpPr>
            <p:spPr>
              <a:xfrm>
                <a:off x="1650380" y="2946284"/>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6</a:t>
                </a:r>
              </a:p>
            </p:txBody>
          </p:sp>
          <p:pic>
            <p:nvPicPr>
              <p:cNvPr id="15" name="Graphic 14" descr="Walk">
                <a:extLst>
                  <a:ext uri="{FF2B5EF4-FFF2-40B4-BE49-F238E27FC236}">
                    <a16:creationId xmlns:a16="http://schemas.microsoft.com/office/drawing/2014/main" id="{94019A4D-67AB-4E48-A196-C51F2850A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61" y="2860708"/>
                <a:ext cx="914400" cy="914400"/>
              </a:xfrm>
              <a:prstGeom prst="rect">
                <a:avLst/>
              </a:prstGeom>
            </p:spPr>
          </p:pic>
          <p:pic>
            <p:nvPicPr>
              <p:cNvPr id="16" name="Graphic 15" descr="Walk">
                <a:extLst>
                  <a:ext uri="{FF2B5EF4-FFF2-40B4-BE49-F238E27FC236}">
                    <a16:creationId xmlns:a16="http://schemas.microsoft.com/office/drawing/2014/main" id="{4792C2CF-62DC-47E0-959C-6846200DE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828800" y="2853433"/>
                <a:ext cx="914400" cy="914400"/>
              </a:xfrm>
              <a:prstGeom prst="rect">
                <a:avLst/>
              </a:prstGeom>
            </p:spPr>
          </p:pic>
        </p:grpSp>
        <p:sp>
          <p:nvSpPr>
            <p:cNvPr id="19" name="Arrow: Curved Down 18">
              <a:extLst>
                <a:ext uri="{FF2B5EF4-FFF2-40B4-BE49-F238E27FC236}">
                  <a16:creationId xmlns:a16="http://schemas.microsoft.com/office/drawing/2014/main" id="{1E2EA00F-95C2-4F25-99C8-BEDDF1AB47F0}"/>
                </a:ext>
              </a:extLst>
            </p:cNvPr>
            <p:cNvSpPr/>
            <p:nvPr/>
          </p:nvSpPr>
          <p:spPr>
            <a:xfrm>
              <a:off x="3735325" y="2560320"/>
              <a:ext cx="1042415" cy="548451"/>
            </a:xfrm>
            <a:prstGeom prst="curved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A1377EAA-1443-4E1C-B0C8-C8EED9D993DA}"/>
              </a:ext>
            </a:extLst>
          </p:cNvPr>
          <p:cNvSpPr txBox="1"/>
          <p:nvPr/>
        </p:nvSpPr>
        <p:spPr>
          <a:xfrm>
            <a:off x="776217" y="2579649"/>
            <a:ext cx="2353136" cy="369332"/>
          </a:xfrm>
          <a:prstGeom prst="rect">
            <a:avLst/>
          </a:prstGeom>
          <a:noFill/>
        </p:spPr>
        <p:txBody>
          <a:bodyPr wrap="square" rtlCol="0">
            <a:spAutoFit/>
          </a:bodyPr>
          <a:lstStyle/>
          <a:p>
            <a:r>
              <a:rPr lang="en-US" dirty="0"/>
              <a:t>Pro loading strategy</a:t>
            </a:r>
          </a:p>
        </p:txBody>
      </p:sp>
      <p:grpSp>
        <p:nvGrpSpPr>
          <p:cNvPr id="28" name="Group 27">
            <a:extLst>
              <a:ext uri="{FF2B5EF4-FFF2-40B4-BE49-F238E27FC236}">
                <a16:creationId xmlns:a16="http://schemas.microsoft.com/office/drawing/2014/main" id="{6296AE3A-405E-43B4-97C7-BED6F350E186}"/>
              </a:ext>
            </a:extLst>
          </p:cNvPr>
          <p:cNvGrpSpPr/>
          <p:nvPr/>
        </p:nvGrpSpPr>
        <p:grpSpPr>
          <a:xfrm>
            <a:off x="5644623" y="338015"/>
            <a:ext cx="2762252" cy="2762252"/>
            <a:chOff x="5638800" y="2971800"/>
            <a:chExt cx="914400" cy="914400"/>
          </a:xfrm>
        </p:grpSpPr>
        <p:pic>
          <p:nvPicPr>
            <p:cNvPr id="25" name="Graphic 24" descr="Computer">
              <a:extLst>
                <a:ext uri="{FF2B5EF4-FFF2-40B4-BE49-F238E27FC236}">
                  <a16:creationId xmlns:a16="http://schemas.microsoft.com/office/drawing/2014/main" id="{31CD773D-9F77-4C33-B91A-0B9C2FD58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7" name="Graphic 26" descr="Brain">
              <a:extLst>
                <a:ext uri="{FF2B5EF4-FFF2-40B4-BE49-F238E27FC236}">
                  <a16:creationId xmlns:a16="http://schemas.microsoft.com/office/drawing/2014/main" id="{6C591E0E-664E-4C05-BDBE-70A4EA1CA5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9336" y="3176825"/>
              <a:ext cx="378889" cy="378889"/>
            </a:xfrm>
            <a:prstGeom prst="rect">
              <a:avLst/>
            </a:prstGeom>
          </p:spPr>
        </p:pic>
      </p:grpSp>
      <p:sp>
        <p:nvSpPr>
          <p:cNvPr id="29" name="TextBox 28">
            <a:extLst>
              <a:ext uri="{FF2B5EF4-FFF2-40B4-BE49-F238E27FC236}">
                <a16:creationId xmlns:a16="http://schemas.microsoft.com/office/drawing/2014/main" id="{8E2EE539-1B14-4502-B409-A4A83288887E}"/>
              </a:ext>
            </a:extLst>
          </p:cNvPr>
          <p:cNvSpPr txBox="1"/>
          <p:nvPr/>
        </p:nvSpPr>
        <p:spPr>
          <a:xfrm>
            <a:off x="6129626" y="2579649"/>
            <a:ext cx="1832345" cy="369332"/>
          </a:xfrm>
          <a:prstGeom prst="rect">
            <a:avLst/>
          </a:prstGeom>
          <a:noFill/>
        </p:spPr>
        <p:txBody>
          <a:bodyPr wrap="square" rtlCol="0">
            <a:spAutoFit/>
          </a:bodyPr>
          <a:lstStyle/>
          <a:p>
            <a:r>
              <a:rPr lang="en-US" dirty="0"/>
              <a:t>Neural Network</a:t>
            </a:r>
          </a:p>
        </p:txBody>
      </p:sp>
      <p:sp>
        <p:nvSpPr>
          <p:cNvPr id="30" name="Arrow: Right 29">
            <a:extLst>
              <a:ext uri="{FF2B5EF4-FFF2-40B4-BE49-F238E27FC236}">
                <a16:creationId xmlns:a16="http://schemas.microsoft.com/office/drawing/2014/main" id="{0DF6A344-330D-4AC5-A413-B3EF9A8F538E}"/>
              </a:ext>
            </a:extLst>
          </p:cNvPr>
          <p:cNvSpPr/>
          <p:nvPr/>
        </p:nvSpPr>
        <p:spPr>
          <a:xfrm>
            <a:off x="3603732" y="1399435"/>
            <a:ext cx="1802870"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Training data</a:t>
            </a:r>
          </a:p>
        </p:txBody>
      </p:sp>
      <p:sp>
        <p:nvSpPr>
          <p:cNvPr id="33" name="TextBox 32">
            <a:extLst>
              <a:ext uri="{FF2B5EF4-FFF2-40B4-BE49-F238E27FC236}">
                <a16:creationId xmlns:a16="http://schemas.microsoft.com/office/drawing/2014/main" id="{5B5B966B-D6C6-4353-9B0B-F86EE92E38D4}"/>
              </a:ext>
            </a:extLst>
          </p:cNvPr>
          <p:cNvSpPr txBox="1"/>
          <p:nvPr/>
        </p:nvSpPr>
        <p:spPr>
          <a:xfrm>
            <a:off x="2345527" y="5365715"/>
            <a:ext cx="2471745" cy="369332"/>
          </a:xfrm>
          <a:prstGeom prst="rect">
            <a:avLst/>
          </a:prstGeom>
          <a:noFill/>
        </p:spPr>
        <p:txBody>
          <a:bodyPr wrap="square" rtlCol="0">
            <a:spAutoFit/>
          </a:bodyPr>
          <a:lstStyle/>
          <a:p>
            <a:r>
              <a:rPr lang="en-US" dirty="0"/>
              <a:t>User gives feedback</a:t>
            </a:r>
          </a:p>
        </p:txBody>
      </p:sp>
      <p:grpSp>
        <p:nvGrpSpPr>
          <p:cNvPr id="42" name="Group 41">
            <a:extLst>
              <a:ext uri="{FF2B5EF4-FFF2-40B4-BE49-F238E27FC236}">
                <a16:creationId xmlns:a16="http://schemas.microsoft.com/office/drawing/2014/main" id="{A8941759-DE2F-44E1-837D-5E9557B63127}"/>
              </a:ext>
            </a:extLst>
          </p:cNvPr>
          <p:cNvGrpSpPr/>
          <p:nvPr/>
        </p:nvGrpSpPr>
        <p:grpSpPr>
          <a:xfrm>
            <a:off x="2489950" y="3202607"/>
            <a:ext cx="2182898" cy="2182898"/>
            <a:chOff x="3816879" y="3420864"/>
            <a:chExt cx="2182898" cy="2182898"/>
          </a:xfrm>
        </p:grpSpPr>
        <p:pic>
          <p:nvPicPr>
            <p:cNvPr id="41" name="Graphic 40" descr="Couch">
              <a:extLst>
                <a:ext uri="{FF2B5EF4-FFF2-40B4-BE49-F238E27FC236}">
                  <a16:creationId xmlns:a16="http://schemas.microsoft.com/office/drawing/2014/main" id="{2453B284-5382-4DFA-9E6F-03558D230A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19114" y="3879507"/>
              <a:ext cx="489174" cy="489174"/>
            </a:xfrm>
            <a:prstGeom prst="rect">
              <a:avLst/>
            </a:prstGeom>
          </p:spPr>
        </p:pic>
        <p:pic>
          <p:nvPicPr>
            <p:cNvPr id="39" name="Graphic 38" descr="Box">
              <a:extLst>
                <a:ext uri="{FF2B5EF4-FFF2-40B4-BE49-F238E27FC236}">
                  <a16:creationId xmlns:a16="http://schemas.microsoft.com/office/drawing/2014/main" id="{6ED69196-E47C-40BF-AF0C-7A5B6848A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19114" y="4572031"/>
              <a:ext cx="489174" cy="489174"/>
            </a:xfrm>
            <a:prstGeom prst="rect">
              <a:avLst/>
            </a:prstGeom>
          </p:spPr>
        </p:pic>
        <p:pic>
          <p:nvPicPr>
            <p:cNvPr id="32" name="Graphic 31" descr="Smart Phone">
              <a:extLst>
                <a:ext uri="{FF2B5EF4-FFF2-40B4-BE49-F238E27FC236}">
                  <a16:creationId xmlns:a16="http://schemas.microsoft.com/office/drawing/2014/main" id="{21F34FBC-5B61-43A1-A4AB-A9690AA13C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79" y="3420864"/>
              <a:ext cx="2182898" cy="2182898"/>
            </a:xfrm>
            <a:prstGeom prst="rect">
              <a:avLst/>
            </a:prstGeom>
          </p:spPr>
        </p:pic>
        <p:pic>
          <p:nvPicPr>
            <p:cNvPr id="35" name="Graphic 34" descr="Checkmark">
              <a:extLst>
                <a:ext uri="{FF2B5EF4-FFF2-40B4-BE49-F238E27FC236}">
                  <a16:creationId xmlns:a16="http://schemas.microsoft.com/office/drawing/2014/main" id="{6B1CDA88-68A5-4A41-8053-05357DC5E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10375" y="4717207"/>
              <a:ext cx="256309" cy="256309"/>
            </a:xfrm>
            <a:prstGeom prst="rect">
              <a:avLst/>
            </a:prstGeom>
          </p:spPr>
        </p:pic>
        <p:pic>
          <p:nvPicPr>
            <p:cNvPr id="37" name="Graphic 36" descr="Close">
              <a:extLst>
                <a:ext uri="{FF2B5EF4-FFF2-40B4-BE49-F238E27FC236}">
                  <a16:creationId xmlns:a16="http://schemas.microsoft.com/office/drawing/2014/main" id="{D0D9EDE0-32F9-43AF-A3AA-CC00744F65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10374" y="4009165"/>
              <a:ext cx="256310" cy="256310"/>
            </a:xfrm>
            <a:prstGeom prst="rect">
              <a:avLst/>
            </a:prstGeom>
          </p:spPr>
        </p:pic>
      </p:grpSp>
      <p:sp>
        <p:nvSpPr>
          <p:cNvPr id="43" name="Arrow: Bent 42">
            <a:extLst>
              <a:ext uri="{FF2B5EF4-FFF2-40B4-BE49-F238E27FC236}">
                <a16:creationId xmlns:a16="http://schemas.microsoft.com/office/drawing/2014/main" id="{37C88B24-B524-4BF0-8E0C-AE7D3D6124CD}"/>
              </a:ext>
            </a:extLst>
          </p:cNvPr>
          <p:cNvSpPr/>
          <p:nvPr/>
        </p:nvSpPr>
        <p:spPr>
          <a:xfrm rot="16200000">
            <a:off x="1477754" y="3303792"/>
            <a:ext cx="1670779" cy="1263732"/>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0EC14DF1-03D1-45C1-9CDC-71F50D83E22B}"/>
              </a:ext>
            </a:extLst>
          </p:cNvPr>
          <p:cNvSpPr txBox="1"/>
          <p:nvPr/>
        </p:nvSpPr>
        <p:spPr>
          <a:xfrm>
            <a:off x="74390" y="3432435"/>
            <a:ext cx="2471745" cy="1200329"/>
          </a:xfrm>
          <a:prstGeom prst="rect">
            <a:avLst/>
          </a:prstGeom>
          <a:noFill/>
        </p:spPr>
        <p:txBody>
          <a:bodyPr wrap="square" rtlCol="0">
            <a:spAutoFit/>
          </a:bodyPr>
          <a:lstStyle/>
          <a:p>
            <a:r>
              <a:rPr lang="en-US" dirty="0"/>
              <a:t>Incorporate Feedback in to training data generation</a:t>
            </a:r>
          </a:p>
        </p:txBody>
      </p:sp>
      <p:grpSp>
        <p:nvGrpSpPr>
          <p:cNvPr id="56" name="Group 55">
            <a:extLst>
              <a:ext uri="{FF2B5EF4-FFF2-40B4-BE49-F238E27FC236}">
                <a16:creationId xmlns:a16="http://schemas.microsoft.com/office/drawing/2014/main" id="{3748F59B-EC25-4F5F-86CC-35D4F3316E1B}"/>
              </a:ext>
            </a:extLst>
          </p:cNvPr>
          <p:cNvGrpSpPr/>
          <p:nvPr/>
        </p:nvGrpSpPr>
        <p:grpSpPr>
          <a:xfrm>
            <a:off x="9708033" y="565979"/>
            <a:ext cx="2193890" cy="2193890"/>
            <a:chOff x="9596367" y="706051"/>
            <a:chExt cx="2193890" cy="2193890"/>
          </a:xfrm>
        </p:grpSpPr>
        <p:grpSp>
          <p:nvGrpSpPr>
            <p:cNvPr id="55" name="Group 54">
              <a:extLst>
                <a:ext uri="{FF2B5EF4-FFF2-40B4-BE49-F238E27FC236}">
                  <a16:creationId xmlns:a16="http://schemas.microsoft.com/office/drawing/2014/main" id="{F13911BF-5A57-4CD7-A6B4-ACD0E126AD90}"/>
                </a:ext>
              </a:extLst>
            </p:cNvPr>
            <p:cNvGrpSpPr/>
            <p:nvPr/>
          </p:nvGrpSpPr>
          <p:grpSpPr>
            <a:xfrm>
              <a:off x="10215093" y="1495743"/>
              <a:ext cx="1003096" cy="911144"/>
              <a:chOff x="8773186" y="1195968"/>
              <a:chExt cx="3482920" cy="3163647"/>
            </a:xfrm>
          </p:grpSpPr>
          <p:pic>
            <p:nvPicPr>
              <p:cNvPr id="46" name="Graphic 45" descr="Box">
                <a:extLst>
                  <a:ext uri="{FF2B5EF4-FFF2-40B4-BE49-F238E27FC236}">
                    <a16:creationId xmlns:a16="http://schemas.microsoft.com/office/drawing/2014/main" id="{0CE3C54D-8F48-4586-8AC4-E7417401D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6581" y="1195968"/>
                <a:ext cx="914400" cy="914400"/>
              </a:xfrm>
              <a:prstGeom prst="rect">
                <a:avLst/>
              </a:prstGeom>
            </p:spPr>
          </p:pic>
          <p:pic>
            <p:nvPicPr>
              <p:cNvPr id="48" name="Graphic 47" descr="Couch">
                <a:extLst>
                  <a:ext uri="{FF2B5EF4-FFF2-40B4-BE49-F238E27FC236}">
                    <a16:creationId xmlns:a16="http://schemas.microsoft.com/office/drawing/2014/main" id="{7A611759-71C5-440C-A252-AB5B3CB939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3186" y="2125347"/>
                <a:ext cx="2234268" cy="2234268"/>
              </a:xfrm>
              <a:prstGeom prst="rect">
                <a:avLst/>
              </a:prstGeom>
            </p:spPr>
          </p:pic>
          <p:pic>
            <p:nvPicPr>
              <p:cNvPr id="50" name="Graphic 49" descr="Lamp">
                <a:extLst>
                  <a:ext uri="{FF2B5EF4-FFF2-40B4-BE49-F238E27FC236}">
                    <a16:creationId xmlns:a16="http://schemas.microsoft.com/office/drawing/2014/main" id="{6F04EE25-BE83-44BD-B484-04EA2B8533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0723" y="1257843"/>
                <a:ext cx="1745383" cy="2467809"/>
              </a:xfrm>
              <a:prstGeom prst="rect">
                <a:avLst/>
              </a:prstGeom>
            </p:spPr>
          </p:pic>
          <p:pic>
            <p:nvPicPr>
              <p:cNvPr id="51" name="Graphic 50" descr="Box">
                <a:extLst>
                  <a:ext uri="{FF2B5EF4-FFF2-40B4-BE49-F238E27FC236}">
                    <a16:creationId xmlns:a16="http://schemas.microsoft.com/office/drawing/2014/main" id="{A424AA62-C9FD-4C12-B414-DF107A65B0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36716" y="1805606"/>
                <a:ext cx="914400" cy="914400"/>
              </a:xfrm>
              <a:prstGeom prst="rect">
                <a:avLst/>
              </a:prstGeom>
            </p:spPr>
          </p:pic>
          <p:pic>
            <p:nvPicPr>
              <p:cNvPr id="52" name="Graphic 51" descr="Box">
                <a:extLst>
                  <a:ext uri="{FF2B5EF4-FFF2-40B4-BE49-F238E27FC236}">
                    <a16:creationId xmlns:a16="http://schemas.microsoft.com/office/drawing/2014/main" id="{328B00F6-16A5-4E1B-AFBA-148D1F4841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056446" y="1805606"/>
                <a:ext cx="914400" cy="914400"/>
              </a:xfrm>
              <a:prstGeom prst="rect">
                <a:avLst/>
              </a:prstGeom>
            </p:spPr>
          </p:pic>
        </p:grpSp>
        <p:pic>
          <p:nvPicPr>
            <p:cNvPr id="54" name="Graphic 53" descr="Smart Phone">
              <a:extLst>
                <a:ext uri="{FF2B5EF4-FFF2-40B4-BE49-F238E27FC236}">
                  <a16:creationId xmlns:a16="http://schemas.microsoft.com/office/drawing/2014/main" id="{ED1DC79B-3B97-43D6-AE01-360D56FA33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96367" y="706051"/>
              <a:ext cx="2193890" cy="2193890"/>
            </a:xfrm>
            <a:prstGeom prst="rect">
              <a:avLst/>
            </a:prstGeom>
          </p:spPr>
        </p:pic>
      </p:grpSp>
      <p:sp>
        <p:nvSpPr>
          <p:cNvPr id="57" name="TextBox 56">
            <a:extLst>
              <a:ext uri="{FF2B5EF4-FFF2-40B4-BE49-F238E27FC236}">
                <a16:creationId xmlns:a16="http://schemas.microsoft.com/office/drawing/2014/main" id="{F6FA2333-6D3F-43C0-8411-6CA7FF062CB2}"/>
              </a:ext>
            </a:extLst>
          </p:cNvPr>
          <p:cNvSpPr txBox="1"/>
          <p:nvPr/>
        </p:nvSpPr>
        <p:spPr>
          <a:xfrm>
            <a:off x="10117850" y="2687024"/>
            <a:ext cx="2040167" cy="923330"/>
          </a:xfrm>
          <a:prstGeom prst="rect">
            <a:avLst/>
          </a:prstGeom>
          <a:noFill/>
        </p:spPr>
        <p:txBody>
          <a:bodyPr wrap="square" rtlCol="0">
            <a:spAutoFit/>
          </a:bodyPr>
          <a:lstStyle/>
          <a:p>
            <a:r>
              <a:rPr lang="en-US" dirty="0"/>
              <a:t>App generates 3D models of objects to move</a:t>
            </a:r>
          </a:p>
        </p:txBody>
      </p:sp>
      <p:sp>
        <p:nvSpPr>
          <p:cNvPr id="58" name="Arrow: Right 57">
            <a:extLst>
              <a:ext uri="{FF2B5EF4-FFF2-40B4-BE49-F238E27FC236}">
                <a16:creationId xmlns:a16="http://schemas.microsoft.com/office/drawing/2014/main" id="{361BD2C4-DE82-40A1-A47E-C52BD0086BCE}"/>
              </a:ext>
            </a:extLst>
          </p:cNvPr>
          <p:cNvSpPr/>
          <p:nvPr/>
        </p:nvSpPr>
        <p:spPr>
          <a:xfrm rot="20210816" flipH="1">
            <a:off x="8432477" y="1055660"/>
            <a:ext cx="1579236"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Input</a:t>
            </a:r>
          </a:p>
        </p:txBody>
      </p:sp>
      <p:sp>
        <p:nvSpPr>
          <p:cNvPr id="59" name="Arrow: Right 58">
            <a:extLst>
              <a:ext uri="{FF2B5EF4-FFF2-40B4-BE49-F238E27FC236}">
                <a16:creationId xmlns:a16="http://schemas.microsoft.com/office/drawing/2014/main" id="{21C9FB15-534D-414B-A21C-08887081E663}"/>
              </a:ext>
            </a:extLst>
          </p:cNvPr>
          <p:cNvSpPr/>
          <p:nvPr/>
        </p:nvSpPr>
        <p:spPr>
          <a:xfrm rot="2028367">
            <a:off x="8219260" y="3010622"/>
            <a:ext cx="1811551"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Output</a:t>
            </a:r>
          </a:p>
        </p:txBody>
      </p:sp>
      <p:grpSp>
        <p:nvGrpSpPr>
          <p:cNvPr id="83" name="Group 82">
            <a:extLst>
              <a:ext uri="{FF2B5EF4-FFF2-40B4-BE49-F238E27FC236}">
                <a16:creationId xmlns:a16="http://schemas.microsoft.com/office/drawing/2014/main" id="{C73C7E9D-B545-4AC5-9A9D-B2AB71AA86D1}"/>
              </a:ext>
            </a:extLst>
          </p:cNvPr>
          <p:cNvGrpSpPr/>
          <p:nvPr/>
        </p:nvGrpSpPr>
        <p:grpSpPr>
          <a:xfrm>
            <a:off x="9671471" y="3884151"/>
            <a:ext cx="2193890" cy="2509149"/>
            <a:chOff x="8575760" y="3884151"/>
            <a:chExt cx="2193890" cy="2509149"/>
          </a:xfrm>
        </p:grpSpPr>
        <p:pic>
          <p:nvPicPr>
            <p:cNvPr id="64" name="Graphic 63" descr="Couch">
              <a:extLst>
                <a:ext uri="{FF2B5EF4-FFF2-40B4-BE49-F238E27FC236}">
                  <a16:creationId xmlns:a16="http://schemas.microsoft.com/office/drawing/2014/main" id="{B7C622D4-5324-4DCD-9821-DE9FFF666F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11072" y="4928773"/>
              <a:ext cx="643479" cy="643479"/>
            </a:xfrm>
            <a:prstGeom prst="rect">
              <a:avLst/>
            </a:prstGeom>
          </p:spPr>
        </p:pic>
        <p:pic>
          <p:nvPicPr>
            <p:cNvPr id="65" name="Graphic 64" descr="Lamp">
              <a:extLst>
                <a:ext uri="{FF2B5EF4-FFF2-40B4-BE49-F238E27FC236}">
                  <a16:creationId xmlns:a16="http://schemas.microsoft.com/office/drawing/2014/main" id="{72B7C2E4-6518-41F7-AAD5-17692C2248F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29888" y="4602783"/>
              <a:ext cx="502678" cy="710740"/>
            </a:xfrm>
            <a:prstGeom prst="rect">
              <a:avLst/>
            </a:prstGeom>
          </p:spPr>
        </p:pic>
        <p:pic>
          <p:nvPicPr>
            <p:cNvPr id="62" name="Graphic 61" descr="Smart Phone">
              <a:extLst>
                <a:ext uri="{FF2B5EF4-FFF2-40B4-BE49-F238E27FC236}">
                  <a16:creationId xmlns:a16="http://schemas.microsoft.com/office/drawing/2014/main" id="{B07F2C9B-A0B7-4A50-87CE-C88F661295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75760" y="3884151"/>
              <a:ext cx="2193890" cy="2193890"/>
            </a:xfrm>
            <a:prstGeom prst="rect">
              <a:avLst/>
            </a:prstGeom>
          </p:spPr>
        </p:pic>
        <p:sp>
          <p:nvSpPr>
            <p:cNvPr id="68" name="TextBox 67">
              <a:extLst>
                <a:ext uri="{FF2B5EF4-FFF2-40B4-BE49-F238E27FC236}">
                  <a16:creationId xmlns:a16="http://schemas.microsoft.com/office/drawing/2014/main" id="{8A3D670A-06D2-4A15-B165-62A823A268BA}"/>
                </a:ext>
              </a:extLst>
            </p:cNvPr>
            <p:cNvSpPr txBox="1"/>
            <p:nvPr/>
          </p:nvSpPr>
          <p:spPr>
            <a:xfrm>
              <a:off x="9008612" y="6023968"/>
              <a:ext cx="1639886" cy="369332"/>
            </a:xfrm>
            <a:prstGeom prst="rect">
              <a:avLst/>
            </a:prstGeom>
            <a:noFill/>
          </p:spPr>
          <p:txBody>
            <a:bodyPr wrap="square" rtlCol="0">
              <a:spAutoFit/>
            </a:bodyPr>
            <a:lstStyle/>
            <a:p>
              <a:r>
                <a:rPr lang="en-US" dirty="0"/>
                <a:t>Loading Plan</a:t>
              </a:r>
            </a:p>
          </p:txBody>
        </p:sp>
        <p:sp>
          <p:nvSpPr>
            <p:cNvPr id="70" name="Rectangle 69">
              <a:extLst>
                <a:ext uri="{FF2B5EF4-FFF2-40B4-BE49-F238E27FC236}">
                  <a16:creationId xmlns:a16="http://schemas.microsoft.com/office/drawing/2014/main" id="{0B2A98AA-5B81-475A-B14E-4D2207C6C6C6}"/>
                </a:ext>
              </a:extLst>
            </p:cNvPr>
            <p:cNvSpPr/>
            <p:nvPr/>
          </p:nvSpPr>
          <p:spPr>
            <a:xfrm>
              <a:off x="9420477" y="5076824"/>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1" name="Rectangle 70">
              <a:extLst>
                <a:ext uri="{FF2B5EF4-FFF2-40B4-BE49-F238E27FC236}">
                  <a16:creationId xmlns:a16="http://schemas.microsoft.com/office/drawing/2014/main" id="{49DABD4F-C476-4ADD-AF15-BAFC906FD771}"/>
                </a:ext>
              </a:extLst>
            </p:cNvPr>
            <p:cNvSpPr/>
            <p:nvPr/>
          </p:nvSpPr>
          <p:spPr>
            <a:xfrm>
              <a:off x="9427471" y="465214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2" name="Rectangle 71">
              <a:extLst>
                <a:ext uri="{FF2B5EF4-FFF2-40B4-BE49-F238E27FC236}">
                  <a16:creationId xmlns:a16="http://schemas.microsoft.com/office/drawing/2014/main" id="{F3845F33-E6DA-4D08-B36C-61D8077E9758}"/>
                </a:ext>
              </a:extLst>
            </p:cNvPr>
            <p:cNvSpPr/>
            <p:nvPr/>
          </p:nvSpPr>
          <p:spPr>
            <a:xfrm>
              <a:off x="9427471" y="486591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grpSp>
      <p:grpSp>
        <p:nvGrpSpPr>
          <p:cNvPr id="82" name="Group 81">
            <a:extLst>
              <a:ext uri="{FF2B5EF4-FFF2-40B4-BE49-F238E27FC236}">
                <a16:creationId xmlns:a16="http://schemas.microsoft.com/office/drawing/2014/main" id="{7B5D95CF-A872-4F32-9144-E1BADA803067}"/>
              </a:ext>
            </a:extLst>
          </p:cNvPr>
          <p:cNvGrpSpPr/>
          <p:nvPr/>
        </p:nvGrpSpPr>
        <p:grpSpPr>
          <a:xfrm>
            <a:off x="5434396" y="3248775"/>
            <a:ext cx="3499991" cy="2806736"/>
            <a:chOff x="4949402" y="2484148"/>
            <a:chExt cx="3499991" cy="2806736"/>
          </a:xfrm>
        </p:grpSpPr>
        <p:pic>
          <p:nvPicPr>
            <p:cNvPr id="77" name="Graphic 76" descr="Truck">
              <a:extLst>
                <a:ext uri="{FF2B5EF4-FFF2-40B4-BE49-F238E27FC236}">
                  <a16:creationId xmlns:a16="http://schemas.microsoft.com/office/drawing/2014/main" id="{A1D1CDED-88CA-4714-BF69-A4CDBD812FB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15036" y="2484148"/>
              <a:ext cx="2334357" cy="2334357"/>
            </a:xfrm>
            <a:prstGeom prst="rect">
              <a:avLst/>
            </a:prstGeom>
          </p:spPr>
        </p:pic>
        <p:grpSp>
          <p:nvGrpSpPr>
            <p:cNvPr id="81" name="Group 80">
              <a:extLst>
                <a:ext uri="{FF2B5EF4-FFF2-40B4-BE49-F238E27FC236}">
                  <a16:creationId xmlns:a16="http://schemas.microsoft.com/office/drawing/2014/main" id="{E142056D-3D76-4CAA-84F3-C7912262492A}"/>
                </a:ext>
              </a:extLst>
            </p:cNvPr>
            <p:cNvGrpSpPr/>
            <p:nvPr/>
          </p:nvGrpSpPr>
          <p:grpSpPr>
            <a:xfrm>
              <a:off x="4949402" y="3842195"/>
              <a:ext cx="2827779" cy="1448689"/>
              <a:chOff x="4949402" y="3842195"/>
              <a:chExt cx="2827779" cy="1448689"/>
            </a:xfrm>
          </p:grpSpPr>
          <p:pic>
            <p:nvPicPr>
              <p:cNvPr id="73" name="Graphic 72" descr="Walk">
                <a:extLst>
                  <a:ext uri="{FF2B5EF4-FFF2-40B4-BE49-F238E27FC236}">
                    <a16:creationId xmlns:a16="http://schemas.microsoft.com/office/drawing/2014/main" id="{956CF338-0503-47D0-A06F-FE06C13D6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402" y="4248884"/>
                <a:ext cx="914400" cy="914400"/>
              </a:xfrm>
              <a:prstGeom prst="rect">
                <a:avLst/>
              </a:prstGeom>
            </p:spPr>
          </p:pic>
          <p:pic>
            <p:nvPicPr>
              <p:cNvPr id="74" name="Graphic 73" descr="Walk">
                <a:extLst>
                  <a:ext uri="{FF2B5EF4-FFF2-40B4-BE49-F238E27FC236}">
                    <a16:creationId xmlns:a16="http://schemas.microsoft.com/office/drawing/2014/main" id="{26F7B47D-36C2-4462-BA5A-2DB22F7A7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62781" y="4247406"/>
                <a:ext cx="914400" cy="914400"/>
              </a:xfrm>
              <a:prstGeom prst="rect">
                <a:avLst/>
              </a:prstGeom>
            </p:spPr>
          </p:pic>
          <p:pic>
            <p:nvPicPr>
              <p:cNvPr id="80" name="Graphic 79" descr="Couch">
                <a:extLst>
                  <a:ext uri="{FF2B5EF4-FFF2-40B4-BE49-F238E27FC236}">
                    <a16:creationId xmlns:a16="http://schemas.microsoft.com/office/drawing/2014/main" id="{2A6F5A95-5BBC-49AE-B8A5-3FE071289B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389" y="3842195"/>
                <a:ext cx="1448689" cy="1448689"/>
              </a:xfrm>
              <a:prstGeom prst="rect">
                <a:avLst/>
              </a:prstGeom>
            </p:spPr>
          </p:pic>
        </p:grpSp>
      </p:grpSp>
      <p:sp>
        <p:nvSpPr>
          <p:cNvPr id="84" name="TextBox 83">
            <a:extLst>
              <a:ext uri="{FF2B5EF4-FFF2-40B4-BE49-F238E27FC236}">
                <a16:creationId xmlns:a16="http://schemas.microsoft.com/office/drawing/2014/main" id="{8F808962-1F47-4028-B2F7-F33EFA8A86A9}"/>
              </a:ext>
            </a:extLst>
          </p:cNvPr>
          <p:cNvSpPr txBox="1"/>
          <p:nvPr/>
        </p:nvSpPr>
        <p:spPr>
          <a:xfrm>
            <a:off x="6111701" y="5900638"/>
            <a:ext cx="2471745" cy="369332"/>
          </a:xfrm>
          <a:prstGeom prst="rect">
            <a:avLst/>
          </a:prstGeom>
          <a:noFill/>
        </p:spPr>
        <p:txBody>
          <a:bodyPr wrap="square" rtlCol="0">
            <a:spAutoFit/>
          </a:bodyPr>
          <a:lstStyle/>
          <a:p>
            <a:r>
              <a:rPr lang="en-US" dirty="0"/>
              <a:t>User follows plan</a:t>
            </a:r>
          </a:p>
        </p:txBody>
      </p:sp>
      <p:sp>
        <p:nvSpPr>
          <p:cNvPr id="85" name="Arrow: Left 84">
            <a:extLst>
              <a:ext uri="{FF2B5EF4-FFF2-40B4-BE49-F238E27FC236}">
                <a16:creationId xmlns:a16="http://schemas.microsoft.com/office/drawing/2014/main" id="{9B358110-C03B-4D80-9913-1A1FA252F70B}"/>
              </a:ext>
            </a:extLst>
          </p:cNvPr>
          <p:cNvSpPr/>
          <p:nvPr/>
        </p:nvSpPr>
        <p:spPr>
          <a:xfrm>
            <a:off x="8309384" y="5147493"/>
            <a:ext cx="1645391"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Instructions</a:t>
            </a:r>
          </a:p>
        </p:txBody>
      </p:sp>
      <p:sp>
        <p:nvSpPr>
          <p:cNvPr id="86" name="Arrow: Left 85">
            <a:extLst>
              <a:ext uri="{FF2B5EF4-FFF2-40B4-BE49-F238E27FC236}">
                <a16:creationId xmlns:a16="http://schemas.microsoft.com/office/drawing/2014/main" id="{E8C01911-0936-49CC-8A57-2E60E35ABDDA}"/>
              </a:ext>
            </a:extLst>
          </p:cNvPr>
          <p:cNvSpPr/>
          <p:nvPr/>
        </p:nvSpPr>
        <p:spPr>
          <a:xfrm>
            <a:off x="4575368" y="4047218"/>
            <a:ext cx="1593588"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Experience</a:t>
            </a:r>
          </a:p>
        </p:txBody>
      </p:sp>
    </p:spTree>
    <p:extLst>
      <p:ext uri="{BB962C8B-B14F-4D97-AF65-F5344CB8AC3E}">
        <p14:creationId xmlns:p14="http://schemas.microsoft.com/office/powerpoint/2010/main" val="216325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ive Your Move a Game Plan">
            <a:extLst>
              <a:ext uri="{FF2B5EF4-FFF2-40B4-BE49-F238E27FC236}">
                <a16:creationId xmlns:a16="http://schemas.microsoft.com/office/drawing/2014/main" id="{8EC581E3-2617-49C3-9B7D-56D621AEB723}"/>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E6BE898A-3414-4F3C-A1B4-3067595AE196}" type="datetime1">
              <a:rPr lang="en-US" sz="2000" b="1" smtClean="0"/>
              <a:t>10/7/20</a:t>
            </a:fld>
            <a:endParaRPr lang="en-US" sz="2000" b="1" dirty="0"/>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0" y="-2144"/>
            <a:ext cx="12192000" cy="6858000"/>
            <a:chOff x="1203"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1203"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1563" y="2712616"/>
              <a:ext cx="1428873" cy="1432227"/>
              <a:chOff x="5640001"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40002"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40001"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2069"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40001"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40001"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653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47E2D8-A2F9-4BF3-9080-B333D26F9BC0}"/>
              </a:ext>
            </a:extLst>
          </p:cNvPr>
          <p:cNvSpPr>
            <a:spLocks noGrp="1"/>
          </p:cNvSpPr>
          <p:nvPr>
            <p:ph type="title"/>
          </p:nvPr>
        </p:nvSpPr>
        <p:spPr>
          <a:xfrm>
            <a:off x="237309" y="0"/>
            <a:ext cx="10515600" cy="1325563"/>
          </a:xfrm>
        </p:spPr>
        <p:txBody>
          <a:bodyPr/>
          <a:lstStyle/>
          <a:p>
            <a:r>
              <a:rPr lang="en-US" dirty="0"/>
              <a:t>Major Functional Components</a:t>
            </a:r>
          </a:p>
        </p:txBody>
      </p:sp>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10/7/20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20</a:t>
            </a:fld>
            <a:endParaRPr lang="en-US"/>
          </a:p>
        </p:txBody>
      </p:sp>
      <p:pic>
        <p:nvPicPr>
          <p:cNvPr id="7" name="Picture 6" descr="Graphical user interface&#10;&#10;Description automatically generated">
            <a:extLst>
              <a:ext uri="{FF2B5EF4-FFF2-40B4-BE49-F238E27FC236}">
                <a16:creationId xmlns:a16="http://schemas.microsoft.com/office/drawing/2014/main" id="{42A98EBD-D986-4EE7-8A50-36D200621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87" y="1185862"/>
            <a:ext cx="10106025" cy="4486275"/>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21</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10/7/20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22</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10/7/20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3458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Won’t Adjust 3d Model for deviations from the generated plan</a:t>
            </a:r>
            <a:endParaRPr lang="en-US"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736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23</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24</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467357654"/>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586145"/>
          </a:xfrm>
          <a:prstGeom prst="rect">
            <a:avLst/>
          </a:prstGeom>
        </p:spPr>
        <p:txBody>
          <a:bodyPr wrap="square">
            <a:spAutoFit/>
          </a:bodyPr>
          <a:lstStyle/>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Artificial Intelligence prone to error due to insufficient training data.</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Mitigation: Implementing a feedback loopback in the beta phase with test users.</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T-2: Challenge to obtain accurate and timely feedback.</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T-2 Mitigation: Implement a feature for users to give feedback if the application operated correctly after completing a move.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Current technology involving machine vision is a challenge.</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Mitigation: Conduct a prototype to mitigate risk of critical errors upon release.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Key developer leaves the project and creates a knowledge gap.</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Mitigation: Ensure team members collaborate and share knowledge equally throughout the projects lift cycle. </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3"/>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25</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632311"/>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End user is inexperienced with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Mitigation: Implement a tutorial on how to use the application and provide a help feature.</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End user finds UI challenging to operate.</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Mitigation: Implement analytics for tracking when a user stop using the application.</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End users are not satisfied with the recommendations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Mitigation: Implement a customer feedback feature that allows the users to disclose his/her issues with the applications.</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End user doesn’t follow the guidelines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Mitigation: Implement a feature that allows the user to repeat/reset certain steps in the application as they progress.</a:t>
            </a:r>
          </a:p>
        </p:txBody>
      </p:sp>
      <p:pic>
        <p:nvPicPr>
          <p:cNvPr id="8" name="Picture 7" descr="Chart&#10;&#10;Description automatically generated">
            <a:extLst>
              <a:ext uri="{FF2B5EF4-FFF2-40B4-BE49-F238E27FC236}">
                <a16:creationId xmlns:a16="http://schemas.microsoft.com/office/drawing/2014/main" id="{F769588E-2E26-3D4F-9036-9BFA3B13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2" y="1117601"/>
            <a:ext cx="6241921" cy="4322030"/>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78A5B4-4938-4824-BD95-801D12E95FCD}"/>
              </a:ext>
            </a:extLst>
          </p:cNvPr>
          <p:cNvSpPr>
            <a:spLocks noGrp="1"/>
          </p:cNvSpPr>
          <p:nvPr>
            <p:ph type="title"/>
          </p:nvPr>
        </p:nvSpPr>
        <p:spPr>
          <a:xfrm>
            <a:off x="185057" y="0"/>
            <a:ext cx="3511732" cy="2239698"/>
          </a:xfrm>
        </p:spPr>
        <p:txBody>
          <a:bodyPr/>
          <a:lstStyle/>
          <a:p>
            <a:r>
              <a:rPr lang="en-US" dirty="0"/>
              <a:t>The Competition</a:t>
            </a:r>
          </a:p>
        </p:txBody>
      </p:sp>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10/7/20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26</a:t>
            </a:fld>
            <a:endParaRPr lang="en-US"/>
          </a:p>
        </p:txBody>
      </p:sp>
      <p:pic>
        <p:nvPicPr>
          <p:cNvPr id="6" name="Picture 5">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38600" y="381363"/>
            <a:ext cx="7907382" cy="5930537"/>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27</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28</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10/7/20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29</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10/7/20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lnSpcReduction="10000"/>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Risk and Mitigation: 25-26</a:t>
            </a:r>
          </a:p>
          <a:p>
            <a:r>
              <a:rPr lang="en-US" dirty="0"/>
              <a:t>Competition: 27</a:t>
            </a:r>
          </a:p>
          <a:p>
            <a:r>
              <a:rPr lang="en-US" dirty="0"/>
              <a:t>References: 29</a:t>
            </a:r>
          </a:p>
          <a:p>
            <a:r>
              <a:rPr lang="en-US" dirty="0"/>
              <a:t>Glossary: 30</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10/7/20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30</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10/7/20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30196987"/>
              </p:ext>
            </p:extLst>
          </p:nvPr>
        </p:nvGraphicFramePr>
        <p:xfrm>
          <a:off x="564789" y="1109836"/>
          <a:ext cx="10498321" cy="4861985"/>
        </p:xfrm>
        <a:graphic>
          <a:graphicData uri="http://schemas.openxmlformats.org/drawingml/2006/table">
            <a:tbl>
              <a:tblPr firstRow="1" firstCol="1" bandRow="1"/>
              <a:tblGrid>
                <a:gridCol w="1265825">
                  <a:extLst>
                    <a:ext uri="{9D8B030D-6E8A-4147-A177-3AD203B41FA5}">
                      <a16:colId xmlns:a16="http://schemas.microsoft.com/office/drawing/2014/main" val="23964120"/>
                    </a:ext>
                  </a:extLst>
                </a:gridCol>
                <a:gridCol w="1537075">
                  <a:extLst>
                    <a:ext uri="{9D8B030D-6E8A-4147-A177-3AD203B41FA5}">
                      <a16:colId xmlns:a16="http://schemas.microsoft.com/office/drawing/2014/main" val="3881041737"/>
                    </a:ext>
                  </a:extLst>
                </a:gridCol>
                <a:gridCol w="1537075">
                  <a:extLst>
                    <a:ext uri="{9D8B030D-6E8A-4147-A177-3AD203B41FA5}">
                      <a16:colId xmlns:a16="http://schemas.microsoft.com/office/drawing/2014/main" val="2205594500"/>
                    </a:ext>
                  </a:extLst>
                </a:gridCol>
                <a:gridCol w="1632515">
                  <a:extLst>
                    <a:ext uri="{9D8B030D-6E8A-4147-A177-3AD203B41FA5}">
                      <a16:colId xmlns:a16="http://schemas.microsoft.com/office/drawing/2014/main" val="2413491925"/>
                    </a:ext>
                  </a:extLst>
                </a:gridCol>
                <a:gridCol w="1632515">
                  <a:extLst>
                    <a:ext uri="{9D8B030D-6E8A-4147-A177-3AD203B41FA5}">
                      <a16:colId xmlns:a16="http://schemas.microsoft.com/office/drawing/2014/main" val="731105647"/>
                    </a:ext>
                  </a:extLst>
                </a:gridCol>
                <a:gridCol w="1446658">
                  <a:extLst>
                    <a:ext uri="{9D8B030D-6E8A-4147-A177-3AD203B41FA5}">
                      <a16:colId xmlns:a16="http://schemas.microsoft.com/office/drawing/2014/main" val="223629030"/>
                    </a:ext>
                  </a:extLst>
                </a:gridCol>
                <a:gridCol w="1446658">
                  <a:extLst>
                    <a:ext uri="{9D8B030D-6E8A-4147-A177-3AD203B41FA5}">
                      <a16:colId xmlns:a16="http://schemas.microsoft.com/office/drawing/2014/main" val="434748574"/>
                    </a:ext>
                  </a:extLst>
                </a:gridCol>
              </a:tblGrid>
              <a:tr h="528047">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217067">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5045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 C-4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 C-1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610504">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8523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8534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18" name="TextBox 17">
            <a:extLst>
              <a:ext uri="{FF2B5EF4-FFF2-40B4-BE49-F238E27FC236}">
                <a16:creationId xmlns:a16="http://schemas.microsoft.com/office/drawing/2014/main" id="{AE9A5EAE-5FD0-4145-8C38-AFC972EB3A17}"/>
              </a:ext>
            </a:extLst>
          </p:cNvPr>
          <p:cNvSpPr txBox="1"/>
          <p:nvPr/>
        </p:nvSpPr>
        <p:spPr>
          <a:xfrm>
            <a:off x="564789" y="187839"/>
            <a:ext cx="8116711" cy="646331"/>
          </a:xfrm>
          <a:prstGeom prst="rect">
            <a:avLst/>
          </a:prstGeom>
          <a:noFill/>
        </p:spPr>
        <p:txBody>
          <a:bodyPr wrap="square" rtlCol="0">
            <a:spAutoFit/>
          </a:bodyPr>
          <a:lstStyle/>
          <a:p>
            <a:r>
              <a:rPr lang="en-US" sz="3600" dirty="0"/>
              <a:t>Risks Overview</a:t>
            </a:r>
          </a:p>
        </p:txBody>
      </p:sp>
      <p:pic>
        <p:nvPicPr>
          <p:cNvPr id="20" name="Picture 19">
            <a:extLst>
              <a:ext uri="{FF2B5EF4-FFF2-40B4-BE49-F238E27FC236}">
                <a16:creationId xmlns:a16="http://schemas.microsoft.com/office/drawing/2014/main" id="{D113A6FF-121D-4670-A3D9-B5A1E89EC970}"/>
              </a:ext>
            </a:extLst>
          </p:cNvPr>
          <p:cNvPicPr>
            <a:picLocks noChangeAspect="1"/>
          </p:cNvPicPr>
          <p:nvPr/>
        </p:nvPicPr>
        <p:blipFill>
          <a:blip r:embed="rId3"/>
          <a:stretch>
            <a:fillRect/>
          </a:stretch>
        </p:blipFill>
        <p:spPr>
          <a:xfrm>
            <a:off x="710125" y="4978141"/>
            <a:ext cx="5945879" cy="745468"/>
          </a:xfrm>
          <a:prstGeom prst="rect">
            <a:avLst/>
          </a:prstGeom>
        </p:spPr>
      </p:pic>
    </p:spTree>
    <p:extLst>
      <p:ext uri="{BB962C8B-B14F-4D97-AF65-F5344CB8AC3E}">
        <p14:creationId xmlns:p14="http://schemas.microsoft.com/office/powerpoint/2010/main" val="3713112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10/7/20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32</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34</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10/7/20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35</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10/7/20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36</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10/7/20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10/7/20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1" y="3516312"/>
              <a:ext cx="2285999" cy="2286001"/>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0"/>
              <a:ext cx="2300897"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967737"/>
            <a:ext cx="4829312" cy="4922525"/>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
        <p:nvSpPr>
          <p:cNvPr id="9" name="Content Placeholder 8">
            <a:extLst>
              <a:ext uri="{FF2B5EF4-FFF2-40B4-BE49-F238E27FC236}">
                <a16:creationId xmlns:a16="http://schemas.microsoft.com/office/drawing/2014/main" id="{D97CD65E-F202-7946-A71B-2120A9432ED9}"/>
              </a:ext>
            </a:extLst>
          </p:cNvPr>
          <p:cNvSpPr>
            <a:spLocks noGrp="1"/>
          </p:cNvSpPr>
          <p:nvPr>
            <p:ph idx="1"/>
          </p:nvPr>
        </p:nvSpPr>
        <p:spPr>
          <a:xfrm>
            <a:off x="838200" y="1825625"/>
            <a:ext cx="5041900" cy="4351338"/>
          </a:xfrm>
        </p:spPr>
        <p:txBody>
          <a:bodyPr/>
          <a:lstStyle/>
          <a:p>
            <a:pPr marL="0" indent="0">
              <a:buNone/>
            </a:pPr>
            <a:endParaRPr lang="en-US" dirty="0"/>
          </a:p>
        </p:txBody>
      </p:sp>
      <p:pic>
        <p:nvPicPr>
          <p:cNvPr id="1028" name="Picture 4" descr="people laying under cardboard boxes in a room holding up a help sign">
            <a:extLst>
              <a:ext uri="{FF2B5EF4-FFF2-40B4-BE49-F238E27FC236}">
                <a16:creationId xmlns:a16="http://schemas.microsoft.com/office/drawing/2014/main" id="{A9AC0EEB-AE38-004F-BF81-2AAA66CEF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1485899"/>
            <a:ext cx="5829300" cy="3886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DA8111-4884-0E4F-8542-340F5597A06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10/7/20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6</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2039695053"/>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3220994265"/>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7</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10/7/20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762000" y="101291"/>
            <a:ext cx="10515600" cy="1325563"/>
          </a:xfrm>
        </p:spPr>
        <p:txBody>
          <a:bodyPr>
            <a:noAutofit/>
          </a:bodyPr>
          <a:lstStyle/>
          <a:p>
            <a:pPr algn="ctr"/>
            <a:r>
              <a:rPr lang="en-US" sz="3200" dirty="0">
                <a:solidFill>
                  <a:srgbClr val="6DD1A1"/>
                </a:solidFill>
              </a:rPr>
              <a:t>Loading can be a major issue</a:t>
            </a:r>
          </a:p>
        </p:txBody>
      </p:sp>
      <p:sp>
        <p:nvSpPr>
          <p:cNvPr id="8" name="Content Placeholder 7">
            <a:extLst>
              <a:ext uri="{FF2B5EF4-FFF2-40B4-BE49-F238E27FC236}">
                <a16:creationId xmlns:a16="http://schemas.microsoft.com/office/drawing/2014/main" id="{7D26A611-06BB-4DC9-B7E6-6F39FD7226AC}"/>
              </a:ext>
            </a:extLst>
          </p:cNvPr>
          <p:cNvSpPr>
            <a:spLocks noGrp="1"/>
          </p:cNvSpPr>
          <p:nvPr>
            <p:ph sz="half" idx="1"/>
          </p:nvPr>
        </p:nvSpPr>
        <p:spPr/>
        <p:txBody>
          <a:bodyPr/>
          <a:lstStyle/>
          <a:p>
            <a:r>
              <a:rPr lang="en-US" dirty="0">
                <a:solidFill>
                  <a:srgbClr val="6DD1A1"/>
                </a:solidFill>
              </a:rPr>
              <a:t>Poor loading can cause</a:t>
            </a:r>
          </a:p>
          <a:p>
            <a:pPr lvl="1"/>
            <a:r>
              <a:rPr lang="en-US" dirty="0">
                <a:solidFill>
                  <a:srgbClr val="6DD1A1"/>
                </a:solidFill>
              </a:rPr>
              <a:t>Property damage</a:t>
            </a:r>
          </a:p>
          <a:p>
            <a:pPr lvl="1"/>
            <a:r>
              <a:rPr lang="en-US" dirty="0">
                <a:solidFill>
                  <a:srgbClr val="6DD1A1"/>
                </a:solidFill>
              </a:rPr>
              <a:t>Car accidents</a:t>
            </a:r>
            <a:br>
              <a:rPr lang="en-US" dirty="0">
                <a:solidFill>
                  <a:srgbClr val="6DD1A1"/>
                </a:solidFill>
              </a:rPr>
            </a:br>
            <a:br>
              <a:rPr lang="en-US" dirty="0">
                <a:solidFill>
                  <a:srgbClr val="6DD1A1"/>
                </a:solidFill>
              </a:rPr>
            </a:br>
            <a:endParaRPr lang="en-US" dirty="0">
              <a:solidFill>
                <a:srgbClr val="6DD1A1"/>
              </a:solidFill>
            </a:endParaRPr>
          </a:p>
          <a:p>
            <a:r>
              <a:rPr lang="en-US" dirty="0">
                <a:solidFill>
                  <a:srgbClr val="6DD1A1"/>
                </a:solidFill>
              </a:rPr>
              <a:t>An estimated </a:t>
            </a:r>
            <a:r>
              <a:rPr lang="en-US" b="1" dirty="0">
                <a:solidFill>
                  <a:srgbClr val="6DD1A1"/>
                </a:solidFill>
              </a:rPr>
              <a:t>50,000</a:t>
            </a:r>
            <a:r>
              <a:rPr lang="en-US" dirty="0">
                <a:solidFill>
                  <a:srgbClr val="6DD1A1"/>
                </a:solidFill>
              </a:rPr>
              <a:t> accidents related to trailer towing occur each year.</a:t>
            </a:r>
            <a:endParaRPr lang="en-US" dirty="0"/>
          </a:p>
        </p:txBody>
      </p:sp>
      <p:pic>
        <p:nvPicPr>
          <p:cNvPr id="11" name="Content Placeholder 10" descr="A truck is parked in front of a building&#10;&#10;Description automatically generated">
            <a:extLst>
              <a:ext uri="{FF2B5EF4-FFF2-40B4-BE49-F238E27FC236}">
                <a16:creationId xmlns:a16="http://schemas.microsoft.com/office/drawing/2014/main" id="{86FFB1AA-02CC-4709-BB70-C8D08D2899B8}"/>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72202" y="1473019"/>
            <a:ext cx="5723708" cy="4292781"/>
          </a:xfrm>
        </p:spPr>
      </p:pic>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10/7/20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8</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Hayesbc.com</a:t>
            </a:r>
            <a:endParaRPr lang="en-US" dirty="0">
              <a:solidFill>
                <a:schemeClr val="bg1"/>
              </a:solidFill>
            </a:endParaRPr>
          </a:p>
        </p:txBody>
      </p:sp>
      <p:sp>
        <p:nvSpPr>
          <p:cNvPr id="12" name="TextBox 11">
            <a:extLst>
              <a:ext uri="{FF2B5EF4-FFF2-40B4-BE49-F238E27FC236}">
                <a16:creationId xmlns:a16="http://schemas.microsoft.com/office/drawing/2014/main" id="{3C084D43-E5C4-49BF-857D-141FC3495AE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125240"/>
            <a:ext cx="10515600" cy="1325563"/>
          </a:xfrm>
        </p:spPr>
        <p:txBody>
          <a:bodyPr>
            <a:noAutofit/>
          </a:bodyPr>
          <a:lstStyle/>
          <a:p>
            <a:pPr algn="ctr"/>
            <a:r>
              <a:rPr lang="en-US" sz="3200" dirty="0">
                <a:solidFill>
                  <a:srgbClr val="6DD1A1"/>
                </a:solidFill>
              </a:rPr>
              <a:t>Major Truck Loading Considerations </a:t>
            </a:r>
          </a:p>
        </p:txBody>
      </p:sp>
      <p:sp>
        <p:nvSpPr>
          <p:cNvPr id="14" name="Text Placeholder 13">
            <a:extLst>
              <a:ext uri="{FF2B5EF4-FFF2-40B4-BE49-F238E27FC236}">
                <a16:creationId xmlns:a16="http://schemas.microsoft.com/office/drawing/2014/main" id="{FE0CC900-DEB3-4373-B7EA-A1337218367C}"/>
              </a:ext>
            </a:extLst>
          </p:cNvPr>
          <p:cNvSpPr>
            <a:spLocks noGrp="1"/>
          </p:cNvSpPr>
          <p:nvPr>
            <p:ph type="body" idx="1"/>
          </p:nvPr>
        </p:nvSpPr>
        <p:spPr>
          <a:xfrm>
            <a:off x="434364" y="1622874"/>
            <a:ext cx="5157787" cy="823912"/>
          </a:xfrm>
        </p:spPr>
        <p:txBody>
          <a:bodyPr/>
          <a:lstStyle/>
          <a:p>
            <a:r>
              <a:rPr lang="en-US" dirty="0">
                <a:solidFill>
                  <a:srgbClr val="6DD1A1"/>
                </a:solidFill>
              </a:rPr>
              <a:t>Weight distribution</a:t>
            </a:r>
          </a:p>
          <a:p>
            <a:endParaRPr lang="en-US" dirty="0"/>
          </a:p>
        </p:txBody>
      </p:sp>
      <p:pic>
        <p:nvPicPr>
          <p:cNvPr id="22" name="Content Placeholder 21" descr="Diagram&#10;&#10;Description automatically generated">
            <a:extLst>
              <a:ext uri="{FF2B5EF4-FFF2-40B4-BE49-F238E27FC236}">
                <a16:creationId xmlns:a16="http://schemas.microsoft.com/office/drawing/2014/main" id="{46D2B42E-0BA4-4400-B944-3D8B6E2F8509}"/>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4364" y="2505075"/>
            <a:ext cx="5862007" cy="2674954"/>
          </a:xfrm>
        </p:spPr>
      </p:pic>
      <p:sp>
        <p:nvSpPr>
          <p:cNvPr id="15" name="Text Placeholder 14">
            <a:extLst>
              <a:ext uri="{FF2B5EF4-FFF2-40B4-BE49-F238E27FC236}">
                <a16:creationId xmlns:a16="http://schemas.microsoft.com/office/drawing/2014/main" id="{DB93785A-3597-4A57-A28E-F075C6B20A69}"/>
              </a:ext>
            </a:extLst>
          </p:cNvPr>
          <p:cNvSpPr>
            <a:spLocks noGrp="1"/>
          </p:cNvSpPr>
          <p:nvPr>
            <p:ph type="body" sz="quarter" idx="3"/>
          </p:nvPr>
        </p:nvSpPr>
        <p:spPr>
          <a:xfrm>
            <a:off x="6574448" y="1557892"/>
            <a:ext cx="5183188" cy="823912"/>
          </a:xfrm>
        </p:spPr>
        <p:txBody>
          <a:bodyPr/>
          <a:lstStyle/>
          <a:p>
            <a:r>
              <a:rPr lang="en-US" dirty="0">
                <a:solidFill>
                  <a:srgbClr val="6DD1A1"/>
                </a:solidFill>
              </a:rPr>
              <a:t>Protecting fragile items</a:t>
            </a:r>
            <a:endParaRPr lang="en-US" dirty="0"/>
          </a:p>
          <a:p>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10/7/20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9</a:t>
            </a:fld>
            <a:endParaRPr lang="en-US" dirty="0"/>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pic>
        <p:nvPicPr>
          <p:cNvPr id="25" name="Content Placeholder 24" descr="A picture containing building, outdoor, wooden, brick&#10;&#10;Description automatically generated">
            <a:extLst>
              <a:ext uri="{FF2B5EF4-FFF2-40B4-BE49-F238E27FC236}">
                <a16:creationId xmlns:a16="http://schemas.microsoft.com/office/drawing/2014/main" id="{F7FB0B96-73F1-40C4-8041-6382C26FB3B4}"/>
              </a:ext>
            </a:extLst>
          </p:cNvPr>
          <p:cNvPicPr>
            <a:picLocks noGrp="1" noChangeAspect="1"/>
          </p:cNvPicPr>
          <p:nvPr>
            <p:ph sz="quarter" idx="4"/>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74448" y="2564967"/>
            <a:ext cx="5183188" cy="2462014"/>
          </a:xfrm>
        </p:spPr>
      </p:pic>
      <p:sp>
        <p:nvSpPr>
          <p:cNvPr id="23" name="TextBox 22">
            <a:extLst>
              <a:ext uri="{FF2B5EF4-FFF2-40B4-BE49-F238E27FC236}">
                <a16:creationId xmlns:a16="http://schemas.microsoft.com/office/drawing/2014/main" id="{08E7899F-E412-4BBB-B910-279275FC151A}"/>
              </a:ext>
            </a:extLst>
          </p:cNvPr>
          <p:cNvSpPr txBox="1"/>
          <p:nvPr/>
        </p:nvSpPr>
        <p:spPr>
          <a:xfrm>
            <a:off x="839788" y="5524171"/>
            <a:ext cx="5157787" cy="230832"/>
          </a:xfrm>
          <a:prstGeom prst="rect">
            <a:avLst/>
          </a:prstGeom>
          <a:noFill/>
        </p:spPr>
        <p:txBody>
          <a:bodyPr wrap="square" rtlCol="0">
            <a:spAutoFit/>
          </a:bodyPr>
          <a:lstStyle/>
          <a:p>
            <a:r>
              <a:rPr lang="en-US" sz="900">
                <a:hlinkClick r:id="rId4" tooltip="https://courses.lumenlearning.com/suny-osuniversityphysics/chapter/12-1-conditions-for-static-equilibrium/"/>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2163</TotalTime>
  <Words>2142</Words>
  <Application>Microsoft Macintosh PowerPoint</Application>
  <PresentationFormat>Widescreen</PresentationFormat>
  <Paragraphs>385</Paragraphs>
  <Slides>36</Slides>
  <Notes>30</Notes>
  <HiddenSlides>9</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Professional Movers Are Costly</vt:lpstr>
      <vt:lpstr>PowerPoint Presentation</vt:lpstr>
      <vt:lpstr>Loading can be a major issue</vt:lpstr>
      <vt:lpstr>Major Truck Loading Considerations </vt:lpstr>
      <vt:lpstr>Figuring out what to rent is hard!</vt:lpstr>
      <vt:lpstr>Current Process</vt:lpstr>
      <vt:lpstr>PowerPoint Presentation</vt:lpstr>
      <vt:lpstr>Load.In gives your move a game plan</vt:lpstr>
      <vt:lpstr>PowerPoint Presentation</vt:lpstr>
      <vt:lpstr>PowerPoint Presentation</vt:lpstr>
      <vt:lpstr>PowerPoint Presentation</vt:lpstr>
      <vt:lpstr>PowerPoint Presentation</vt:lpstr>
      <vt:lpstr>PowerPoint Presentation</vt:lpstr>
      <vt:lpstr>Feedback Loop</vt:lpstr>
      <vt:lpstr>Major Functional Components</vt:lpstr>
      <vt:lpstr>What Load.In Will Do</vt:lpstr>
      <vt:lpstr>PowerPoint Presentation</vt:lpstr>
      <vt:lpstr>Per the rubric, add “Market analysis &amp; benefits to the customer base” here </vt:lpstr>
      <vt:lpstr>PowerPoint Presentation</vt:lpstr>
      <vt:lpstr>PowerPoint Presentation</vt:lpstr>
      <vt:lpstr>The Competition</vt:lpstr>
      <vt:lpstr>PowerPoint Presentation</vt:lpstr>
      <vt:lpstr>Sources:</vt:lpstr>
      <vt:lpstr>Glossary:</vt:lpstr>
      <vt:lpstr>PowerPoint Presentation</vt:lpstr>
      <vt:lpstr>PowerPoint Presentation</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Perdue, Lance</cp:lastModifiedBy>
  <cp:revision>159</cp:revision>
  <dcterms:created xsi:type="dcterms:W3CDTF">2020-09-10T01:29:18Z</dcterms:created>
  <dcterms:modified xsi:type="dcterms:W3CDTF">2020-10-08T01:38:11Z</dcterms:modified>
</cp:coreProperties>
</file>